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1" r:id="rId4"/>
    <p:sldId id="283" r:id="rId5"/>
    <p:sldId id="259" r:id="rId6"/>
    <p:sldId id="317" r:id="rId7"/>
    <p:sldId id="302" r:id="rId8"/>
    <p:sldId id="288" r:id="rId9"/>
    <p:sldId id="304" r:id="rId10"/>
    <p:sldId id="323" r:id="rId11"/>
    <p:sldId id="287" r:id="rId12"/>
    <p:sldId id="292" r:id="rId13"/>
    <p:sldId id="291" r:id="rId14"/>
    <p:sldId id="309" r:id="rId15"/>
    <p:sldId id="258" r:id="rId16"/>
    <p:sldId id="321" r:id="rId17"/>
    <p:sldId id="307" r:id="rId18"/>
    <p:sldId id="289" r:id="rId19"/>
    <p:sldId id="305" r:id="rId20"/>
    <p:sldId id="325" r:id="rId21"/>
    <p:sldId id="293" r:id="rId22"/>
    <p:sldId id="295" r:id="rId23"/>
    <p:sldId id="294" r:id="rId24"/>
    <p:sldId id="310" r:id="rId25"/>
    <p:sldId id="257" r:id="rId26"/>
    <p:sldId id="322" r:id="rId27"/>
    <p:sldId id="308" r:id="rId28"/>
    <p:sldId id="290" r:id="rId29"/>
    <p:sldId id="306" r:id="rId30"/>
    <p:sldId id="324" r:id="rId31"/>
    <p:sldId id="296" r:id="rId32"/>
    <p:sldId id="298" r:id="rId33"/>
    <p:sldId id="297" r:id="rId34"/>
    <p:sldId id="311" r:id="rId35"/>
    <p:sldId id="303" r:id="rId36"/>
    <p:sldId id="320" r:id="rId37"/>
    <p:sldId id="299" r:id="rId38"/>
    <p:sldId id="261" r:id="rId39"/>
    <p:sldId id="286" r:id="rId40"/>
    <p:sldId id="313" r:id="rId41"/>
    <p:sldId id="314" r:id="rId42"/>
    <p:sldId id="315" r:id="rId43"/>
    <p:sldId id="316" r:id="rId44"/>
    <p:sldId id="312" r:id="rId45"/>
    <p:sldId id="284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12A"/>
    <a:srgbClr val="34B2E4"/>
    <a:srgbClr val="95BC11"/>
    <a:srgbClr val="E34856"/>
    <a:srgbClr val="065381"/>
    <a:srgbClr val="C9C9C9"/>
    <a:srgbClr val="A74D4D"/>
    <a:srgbClr val="FF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4EA8-84F6-43C7-884B-19748DD70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DD5AB-89AA-4387-8EF1-E5EE57E3B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CA22B-32CD-433F-BC92-A5359996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E9398-B62D-46F6-A42D-85463661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EA0C-F894-4BB4-9F1D-6F45757A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D50-57FB-4838-9101-C48E4524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970D4-FF2A-47EF-A693-76CE68648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125F-95A0-48A3-BB4E-77A97C8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5D1A-E6D6-4F0D-A144-65C3931B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3BFD4-DA48-4E04-B58F-554210DB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AE7EF-2DA1-4E4A-98C5-8925BB65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340E4-9F5F-4C2B-9654-5E094251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6DE7-FCF2-4495-9E41-C02B40D4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7EFC-7A12-4B35-9D89-F7D11C42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4B8D-4BD6-43BC-8160-27D04D7C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4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F052-533E-4A86-9907-7287FA36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B9D4-CB01-415E-8B05-DFF9622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DEA5-817E-476D-9979-FAB03BB6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070F8-1EFD-46D8-B901-8940BF86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9F1D-6C10-4417-8A3D-E1735DF4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5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EF37-969B-49B7-8D4C-123C95A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07DD-5BDD-4E96-9FFC-DB5D5E0B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D80-CB69-48AF-A683-C847B3BA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E3CB7-CB74-470D-96F7-A7E19B5C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6EB1-DEB5-4E45-9CA6-3BB3BD2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5D67-E8AD-4F79-9DD5-796643B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B726-3978-41C6-BA4A-D386D247A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58E14-7BF0-4796-9308-9A29F863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ABC46-3D68-4893-A825-793F7B8B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8C563-D160-44C5-A34F-56873F36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A36D2-3EE3-40A7-824C-028C977A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2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3EC9-8E81-47FA-A838-9060E871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BC6A6-A303-494E-B70B-756AB7816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78622-55D2-40EB-9FFD-F185C60D9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8FF5A-D832-4E66-BB75-2FDF762F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4A91B-0CD0-4BD7-9509-D9F71B19A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726C2-8111-486A-B0FE-A81B8DA0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8311F-F44F-42E6-A73B-C7B5C1C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D5BA-805C-47DB-B579-3A69AA5B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751F-B313-49AF-B623-9729AB71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A6AE6-8B0F-452B-9747-F9CFF7F2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527F8-8641-4174-A72D-A381F74D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3AA9E-73A7-4F36-AF12-EB8C935F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9FF11-2130-4A87-A33F-3B8BA848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E559E-BA4D-4F92-A31A-D9FDA08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45D5-7C64-45F8-95A0-1215C1EA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E364-D32B-4164-A120-AC1355F4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A5D5-E171-401C-B3A0-C46BC3BC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2E58-9292-4B5B-82D6-A85995A6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1EFD9-42B9-400D-BF5D-21CDDFC8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CE3-641D-461E-9C4F-AE25DB22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222F-356F-4446-8C8F-528FDC50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A376-0E57-41D0-823F-D5ED87DB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F59D5-5136-43F0-B3B3-8EBA36FE3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B499E-7ECF-441F-BA48-FA807606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8FC83-754A-4825-AF1F-3A9052C7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9E07-4FD2-4416-83FE-E74A6D7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E93B6-39DB-44BA-9195-B3BCF8D6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6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86257-E28C-434F-8BFF-66CA7FED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1F58-52F8-4F23-B10C-35538451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69D5-5F0E-4AF3-B53A-F60608029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57E2-0BF7-4B9F-BB71-6F59747E3B11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43DB-4255-4BEE-8963-54F2D2D9E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0A8F-2797-44AF-892C-157F22DB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E585-F243-4CFC-9777-4254FDEBB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60829"/>
            <a:ext cx="12192000" cy="2387600"/>
          </a:xfrm>
          <a:solidFill>
            <a:schemeClr val="tx1">
              <a:alpha val="65000"/>
            </a:schemeClr>
          </a:solidFill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NBA Player Clustering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2019-2020 NBA Season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Tony </a:t>
            </a:r>
            <a:r>
              <a:rPr lang="en-US" sz="2000" dirty="0" err="1">
                <a:solidFill>
                  <a:schemeClr val="bg1"/>
                </a:solidFill>
              </a:rPr>
              <a:t>Ramsett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Data Practicum 2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Regis University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4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F8A8-1DC4-4C07-B752-89873395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1D95-A07E-4A54-BF02-97C867746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7C74-FBB1-46EF-ADA8-4104D778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794" y="276837"/>
            <a:ext cx="4931894" cy="64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838200" y="1977642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44C1C-98F7-4D42-A9B0-5182B32B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03100" y="2722250"/>
            <a:ext cx="3405725" cy="4135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42DA1D-ACB5-4136-8205-7195F0708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34" y="0"/>
            <a:ext cx="524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6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166963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3D3CE-AEC4-4A0F-8A09-1F612E3FC035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F1A55-6B7C-4460-A1B7-A8966657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653" y="0"/>
            <a:ext cx="526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39-0F1B-4532-B004-E500F74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75F2-2D6C-4BC7-81F9-E30A0A1E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5CD2F0-1218-4CF7-AF77-93C82C73BEF8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Defensive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2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7665F-78CA-4090-9E9E-107E6C769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99" y="2378539"/>
            <a:ext cx="3171466" cy="34624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DEFA.RTG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Rating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Rebounds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Rebound Percentage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30A071-1E63-4BE8-AF04-4C62D43395CD}"/>
              </a:ext>
            </a:extLst>
          </p:cNvPr>
          <p:cNvSpPr txBox="1">
            <a:spLocks/>
          </p:cNvSpPr>
          <p:nvPr/>
        </p:nvSpPr>
        <p:spPr>
          <a:xfrm>
            <a:off x="3846048" y="2382569"/>
            <a:ext cx="4140213" cy="317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X.DREB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Defensive Rebounds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Steals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Steals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Blocks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Blocks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OPPA.PTS_OFF.TOV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Points Off Turnovers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OPPA.PTS.2ND.CHANCE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2</a:t>
            </a:r>
            <a:r>
              <a:rPr lang="en-US" sz="1400" baseline="30000" dirty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Chance Points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OPPA.PTS.FB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Fast Break Points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OPPA.PTS.PAINT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Points in the Paint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DEF.WS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Win Shares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61CCE-7E0A-4FE4-ABD5-A9EDA75F0D93}"/>
              </a:ext>
            </a:extLst>
          </p:cNvPr>
          <p:cNvSpPr txBox="1"/>
          <p:nvPr/>
        </p:nvSpPr>
        <p:spPr>
          <a:xfrm>
            <a:off x="8646859" y="2068499"/>
            <a:ext cx="3199526" cy="3385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5381"/>
                </a:solidFill>
              </a:rPr>
              <a:t>Data Cleaning </a:t>
            </a:r>
            <a:endParaRPr lang="en-US" sz="1600" dirty="0">
              <a:solidFill>
                <a:srgbClr val="065381"/>
              </a:solidFill>
            </a:endParaRPr>
          </a:p>
          <a:p>
            <a:r>
              <a:rPr lang="en-US" sz="1400" dirty="0"/>
              <a:t>Data set contained zero NA values</a:t>
            </a:r>
          </a:p>
          <a:p>
            <a:endParaRPr lang="en-US" sz="1400" dirty="0"/>
          </a:p>
          <a:p>
            <a:r>
              <a:rPr lang="en-US" sz="1400" dirty="0"/>
              <a:t>Data narrowed down to top 100 players by minutes played (&gt; 29.35 minutes) for cluster analysis</a:t>
            </a:r>
          </a:p>
          <a:p>
            <a:endParaRPr lang="en-US" sz="1400" dirty="0"/>
          </a:p>
          <a:p>
            <a:r>
              <a:rPr lang="en-US" sz="1400" dirty="0"/>
              <a:t>All data values normalized for cluster accuracy </a:t>
            </a:r>
          </a:p>
          <a:p>
            <a:endParaRPr lang="en-US" sz="1400" dirty="0"/>
          </a:p>
          <a:p>
            <a:r>
              <a:rPr lang="en-US" sz="1600" b="1" dirty="0">
                <a:solidFill>
                  <a:srgbClr val="E34856"/>
                </a:solidFill>
              </a:rPr>
              <a:t>Feature Engineering </a:t>
            </a:r>
            <a:endParaRPr lang="en-US" sz="1600" dirty="0">
              <a:solidFill>
                <a:srgbClr val="E34856"/>
              </a:solidFill>
            </a:endParaRPr>
          </a:p>
          <a:p>
            <a:r>
              <a:rPr lang="en-US" sz="1400" dirty="0"/>
              <a:t>No additional columns added to data set</a:t>
            </a:r>
          </a:p>
          <a:p>
            <a:endParaRPr lang="en-US" sz="1400" dirty="0">
              <a:solidFill>
                <a:srgbClr val="FE912A"/>
              </a:solidFill>
            </a:endParaRPr>
          </a:p>
          <a:p>
            <a:r>
              <a:rPr lang="en-US" sz="1600" b="1" dirty="0">
                <a:solidFill>
                  <a:srgbClr val="FE912A"/>
                </a:solidFill>
              </a:rPr>
              <a:t>Final Data Set Dimensions </a:t>
            </a:r>
          </a:p>
          <a:p>
            <a:r>
              <a:rPr lang="en-US" sz="1400" dirty="0"/>
              <a:t>100 rows x 15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1F9F6-918A-4B33-A9BD-35D75902C886}"/>
              </a:ext>
            </a:extLst>
          </p:cNvPr>
          <p:cNvSpPr txBox="1"/>
          <p:nvPr/>
        </p:nvSpPr>
        <p:spPr>
          <a:xfrm>
            <a:off x="1901935" y="1966970"/>
            <a:ext cx="388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Used for 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54BE9-3F01-4B0C-B7D6-91C017E836E5}"/>
              </a:ext>
            </a:extLst>
          </p:cNvPr>
          <p:cNvSpPr txBox="1"/>
          <p:nvPr/>
        </p:nvSpPr>
        <p:spPr>
          <a:xfrm>
            <a:off x="1741797" y="6024634"/>
            <a:ext cx="42085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Data Set Dimensions: </a:t>
            </a:r>
            <a:r>
              <a:rPr lang="en-US" sz="1600" dirty="0"/>
              <a:t>514 rows x 21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B0C25-CC97-477D-9E95-8A163D186E1F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https://stats.nba.com/players/defense/?sort=DEF_WS&amp;dir=-1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568B3-2276-4A05-80EC-E370FA67977A}"/>
              </a:ext>
            </a:extLst>
          </p:cNvPr>
          <p:cNvCxnSpPr>
            <a:cxnSpLocks/>
          </p:cNvCxnSpPr>
          <p:nvPr/>
        </p:nvCxnSpPr>
        <p:spPr>
          <a:xfrm>
            <a:off x="8221692" y="1625725"/>
            <a:ext cx="0" cy="49518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05952F-F396-4F6F-B33A-ABE185BF85FC}"/>
              </a:ext>
            </a:extLst>
          </p:cNvPr>
          <p:cNvSpPr txBox="1"/>
          <p:nvPr/>
        </p:nvSpPr>
        <p:spPr>
          <a:xfrm>
            <a:off x="8943108" y="1511100"/>
            <a:ext cx="2607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231A6B-04FE-4C4D-930C-FC49B4C6595C}"/>
              </a:ext>
            </a:extLst>
          </p:cNvPr>
          <p:cNvSpPr txBox="1"/>
          <p:nvPr/>
        </p:nvSpPr>
        <p:spPr>
          <a:xfrm>
            <a:off x="2613535" y="1511100"/>
            <a:ext cx="2465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271474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6BC9-5E4B-48F5-93C5-830DEC6404D1}"/>
              </a:ext>
            </a:extLst>
          </p:cNvPr>
          <p:cNvSpPr txBox="1"/>
          <p:nvPr/>
        </p:nvSpPr>
        <p:spPr>
          <a:xfrm>
            <a:off x="8081709" y="2821038"/>
            <a:ext cx="3805439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/>
              <a:t>Positive Correlations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Defensive Rebounds Per Game and Defensive Rebound Percentage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Defensive Rebound variables with Blocks variables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Opponent Points variables</a:t>
            </a:r>
          </a:p>
          <a:p>
            <a:endParaRPr lang="en-US" sz="1600" dirty="0"/>
          </a:p>
          <a:p>
            <a:r>
              <a:rPr lang="en-US" sz="1600" b="1" dirty="0"/>
              <a:t>Negative Correlations</a:t>
            </a:r>
          </a:p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Defensive Rating and Defensive Win Shares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ECF6-B3F1-403B-83F9-B92F63FD604B}"/>
              </a:ext>
            </a:extLst>
          </p:cNvPr>
          <p:cNvSpPr txBox="1"/>
          <p:nvPr/>
        </p:nvSpPr>
        <p:spPr>
          <a:xfrm>
            <a:off x="9385814" y="2451706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AA066-0515-44F1-A054-8B7A23E5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59" y="1672339"/>
            <a:ext cx="3939896" cy="48093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4CC992-2DB8-4942-8537-08A0B7EEAFD2}"/>
              </a:ext>
            </a:extLst>
          </p:cNvPr>
          <p:cNvSpPr/>
          <p:nvPr/>
        </p:nvSpPr>
        <p:spPr>
          <a:xfrm>
            <a:off x="7079054" y="3724712"/>
            <a:ext cx="230035" cy="260060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C96E0-59C4-4F19-9101-9153CD763AEC}"/>
              </a:ext>
            </a:extLst>
          </p:cNvPr>
          <p:cNvSpPr/>
          <p:nvPr/>
        </p:nvSpPr>
        <p:spPr>
          <a:xfrm>
            <a:off x="5021459" y="3926538"/>
            <a:ext cx="468551" cy="483315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2AAFB-FA98-449B-AFFA-96119602C8E4}"/>
              </a:ext>
            </a:extLst>
          </p:cNvPr>
          <p:cNvSpPr/>
          <p:nvPr/>
        </p:nvSpPr>
        <p:spPr>
          <a:xfrm>
            <a:off x="5840845" y="3948801"/>
            <a:ext cx="468551" cy="656756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0BC35D-D052-44BB-8B06-0508FAB5360F}"/>
              </a:ext>
            </a:extLst>
          </p:cNvPr>
          <p:cNvSpPr/>
          <p:nvPr/>
        </p:nvSpPr>
        <p:spPr>
          <a:xfrm>
            <a:off x="6873934" y="5343959"/>
            <a:ext cx="230034" cy="674837"/>
          </a:xfrm>
          <a:prstGeom prst="rect">
            <a:avLst/>
          </a:prstGeom>
          <a:solidFill>
            <a:schemeClr val="accent2">
              <a:lumMod val="20000"/>
              <a:lumOff val="80000"/>
              <a:alpha val="1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42DFC-480B-4FEA-A87B-1A71B875A261}"/>
              </a:ext>
            </a:extLst>
          </p:cNvPr>
          <p:cNvSpPr txBox="1"/>
          <p:nvPr/>
        </p:nvSpPr>
        <p:spPr>
          <a:xfrm>
            <a:off x="363575" y="3439243"/>
            <a:ext cx="31024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correlation plot shows several interesting correlations between variables within the data set</a:t>
            </a:r>
          </a:p>
        </p:txBody>
      </p:sp>
    </p:spTree>
    <p:extLst>
      <p:ext uri="{BB962C8B-B14F-4D97-AF65-F5344CB8AC3E}">
        <p14:creationId xmlns:p14="http://schemas.microsoft.com/office/powerpoint/2010/main" val="351063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510018" y="1946246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4669871" y="194646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296712" y="1963241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Statistic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DA209-4AFD-4E3C-BB69-C7BB5B9CC816}"/>
              </a:ext>
            </a:extLst>
          </p:cNvPr>
          <p:cNvSpPr txBox="1"/>
          <p:nvPr/>
        </p:nvSpPr>
        <p:spPr>
          <a:xfrm>
            <a:off x="2839673" y="5553728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clusters and why----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5977156" y="5422463"/>
            <a:ext cx="5171813" cy="631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24AED-FA9D-4A41-8F32-CD90214D67FD}"/>
              </a:ext>
            </a:extLst>
          </p:cNvPr>
          <p:cNvSpPr txBox="1"/>
          <p:nvPr/>
        </p:nvSpPr>
        <p:spPr>
          <a:xfrm>
            <a:off x="989901" y="2483352"/>
            <a:ext cx="2927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it/why used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0629D-9D8B-442B-A90C-40CCF21727D2}"/>
              </a:ext>
            </a:extLst>
          </p:cNvPr>
          <p:cNvSpPr txBox="1"/>
          <p:nvPr/>
        </p:nvSpPr>
        <p:spPr>
          <a:xfrm>
            <a:off x="4228051" y="2439098"/>
            <a:ext cx="2927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it/why 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10E8E-1E74-4E79-807B-A95BBB583BA3}"/>
              </a:ext>
            </a:extLst>
          </p:cNvPr>
          <p:cNvSpPr txBox="1"/>
          <p:nvPr/>
        </p:nvSpPr>
        <p:spPr>
          <a:xfrm>
            <a:off x="7935985" y="2453994"/>
            <a:ext cx="2927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it/why used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9979A-4368-4208-88DD-0BB0FFB113A6}"/>
              </a:ext>
            </a:extLst>
          </p:cNvPr>
          <p:cNvSpPr txBox="1"/>
          <p:nvPr/>
        </p:nvSpPr>
        <p:spPr>
          <a:xfrm>
            <a:off x="3144472" y="1589533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Tagish line – describe different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0C1B2-BFA3-4785-AA3D-BE337606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51" y="2910030"/>
            <a:ext cx="3436807" cy="20492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DDCED-5C7D-4016-A9C4-F55C5A83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450" y="2921998"/>
            <a:ext cx="3413054" cy="2033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08A36-B6B9-4C53-9E1B-CD8B70231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85" y="2908020"/>
            <a:ext cx="3467074" cy="20532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13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8ABB6-F738-4233-870C-5A8F08E1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333500"/>
            <a:ext cx="6638925" cy="398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7378B-2369-44C8-8A68-0579D598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609600"/>
            <a:ext cx="668655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AE1AF-5FD3-4261-A38B-F305FFB2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2568575"/>
            <a:ext cx="6686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3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86271B-59B8-4597-BAD8-7E67DFC5F9DE}"/>
              </a:ext>
            </a:extLst>
          </p:cNvPr>
          <p:cNvSpPr txBox="1"/>
          <p:nvPr/>
        </p:nvSpPr>
        <p:spPr>
          <a:xfrm>
            <a:off x="964035" y="2948612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dirty="0"/>
              <a:t>How were NBA players similar and different from a statistical perspective before COVID-19 forced the season to shut down?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1FD3F-60D8-40F6-A6EA-6D559CE9CC03}"/>
              </a:ext>
            </a:extLst>
          </p:cNvPr>
          <p:cNvSpPr txBox="1"/>
          <p:nvPr/>
        </p:nvSpPr>
        <p:spPr>
          <a:xfrm>
            <a:off x="4500345" y="2948612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Three data sets used from basketball-reference.com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Shooting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data set from NBA.com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Traditional (Box Score)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Advanced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Defensive Statistics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A588-13D1-46D8-93EE-49000A7DC7DA}"/>
              </a:ext>
            </a:extLst>
          </p:cNvPr>
          <p:cNvSpPr txBox="1"/>
          <p:nvPr/>
        </p:nvSpPr>
        <p:spPr>
          <a:xfrm>
            <a:off x="8036655" y="2948612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Unsupervised Learning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K-Means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Hierarchical Clustering Analysis (HCA)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C6D02-3E45-4A0A-A260-53C14526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579-6334-4CB3-B916-96A0E59EEFBF}"/>
              </a:ext>
            </a:extLst>
          </p:cNvPr>
          <p:cNvSpPr txBox="1"/>
          <p:nvPr/>
        </p:nvSpPr>
        <p:spPr>
          <a:xfrm>
            <a:off x="964035" y="2438681"/>
            <a:ext cx="3171038" cy="552069"/>
          </a:xfrm>
          <a:prstGeom prst="roundRect">
            <a:avLst/>
          </a:prstGeom>
          <a:solidFill>
            <a:srgbClr val="95BC1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097FE-F256-4893-A3AF-3F8FBFA057C5}"/>
              </a:ext>
            </a:extLst>
          </p:cNvPr>
          <p:cNvSpPr txBox="1"/>
          <p:nvPr/>
        </p:nvSpPr>
        <p:spPr>
          <a:xfrm>
            <a:off x="4504191" y="2438681"/>
            <a:ext cx="3171038" cy="552070"/>
          </a:xfrm>
          <a:prstGeom prst="roundRect">
            <a:avLst/>
          </a:prstGeom>
          <a:solidFill>
            <a:srgbClr val="34B2E4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sets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203E8-7312-47E9-988A-96B091CB9ED7}"/>
              </a:ext>
            </a:extLst>
          </p:cNvPr>
          <p:cNvSpPr txBox="1"/>
          <p:nvPr/>
        </p:nvSpPr>
        <p:spPr>
          <a:xfrm>
            <a:off x="8036655" y="2438681"/>
            <a:ext cx="3171038" cy="552070"/>
          </a:xfrm>
          <a:prstGeom prst="roundRect">
            <a:avLst/>
          </a:prstGeom>
          <a:solidFill>
            <a:srgbClr val="FE912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Models Utilized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F69372-7AF6-4B80-B5EF-26FCFE9EBF16}"/>
              </a:ext>
            </a:extLst>
          </p:cNvPr>
          <p:cNvGrpSpPr/>
          <p:nvPr/>
        </p:nvGrpSpPr>
        <p:grpSpPr>
          <a:xfrm>
            <a:off x="5643344" y="1642072"/>
            <a:ext cx="914400" cy="914400"/>
            <a:chOff x="5643344" y="162302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988358-B45E-4955-B0AA-592593C82A6C}"/>
                </a:ext>
              </a:extLst>
            </p:cNvPr>
            <p:cNvSpPr/>
            <p:nvPr/>
          </p:nvSpPr>
          <p:spPr>
            <a:xfrm>
              <a:off x="5643344" y="1623022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34B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Statistics">
              <a:extLst>
                <a:ext uri="{FF2B5EF4-FFF2-40B4-BE49-F238E27FC236}">
                  <a16:creationId xmlns:a16="http://schemas.microsoft.com/office/drawing/2014/main" id="{98B7B456-0874-4394-B5CA-EDE62D92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39396" y="1719074"/>
              <a:ext cx="722296" cy="72229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14BC05-3B35-4F99-8343-4F9A626D2B57}"/>
              </a:ext>
            </a:extLst>
          </p:cNvPr>
          <p:cNvGrpSpPr/>
          <p:nvPr/>
        </p:nvGrpSpPr>
        <p:grpSpPr>
          <a:xfrm>
            <a:off x="9158857" y="1642072"/>
            <a:ext cx="914400" cy="914400"/>
            <a:chOff x="9158857" y="1623022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6DC1B1-63B9-4383-A872-EC645B4FC7B8}"/>
                </a:ext>
              </a:extLst>
            </p:cNvPr>
            <p:cNvSpPr/>
            <p:nvPr/>
          </p:nvSpPr>
          <p:spPr>
            <a:xfrm>
              <a:off x="9158857" y="1623022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E91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Gears">
              <a:extLst>
                <a:ext uri="{FF2B5EF4-FFF2-40B4-BE49-F238E27FC236}">
                  <a16:creationId xmlns:a16="http://schemas.microsoft.com/office/drawing/2014/main" id="{B1FC4F1E-D0BD-4A8C-99AC-40338DCC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54909" y="1719074"/>
              <a:ext cx="722296" cy="72229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895EDA-DD5B-49B8-84C5-3E2E96ECB13D}"/>
              </a:ext>
            </a:extLst>
          </p:cNvPr>
          <p:cNvGrpSpPr/>
          <p:nvPr/>
        </p:nvGrpSpPr>
        <p:grpSpPr>
          <a:xfrm>
            <a:off x="2092354" y="1642072"/>
            <a:ext cx="914400" cy="914400"/>
            <a:chOff x="2092354" y="1623022"/>
            <a:chExt cx="914400" cy="9144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01FADA-0ADA-4AF7-B1FF-985457BB6393}"/>
                </a:ext>
              </a:extLst>
            </p:cNvPr>
            <p:cNvSpPr/>
            <p:nvPr/>
          </p:nvSpPr>
          <p:spPr>
            <a:xfrm>
              <a:off x="2092354" y="1623022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95BC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Research">
              <a:extLst>
                <a:ext uri="{FF2B5EF4-FFF2-40B4-BE49-F238E27FC236}">
                  <a16:creationId xmlns:a16="http://schemas.microsoft.com/office/drawing/2014/main" id="{691FA632-74EB-4469-BDB1-AACA7C11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8406" y="1697335"/>
              <a:ext cx="722296" cy="722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10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5330-7BC1-44B8-A301-B7CFBEE0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C5267-BBEB-4FFE-9374-3F69AE2E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A0EB-8EDF-4DAB-89B4-27FD0317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356" y="280373"/>
            <a:ext cx="4824444" cy="62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8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1124126" y="2692866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F77A9-0CFB-46D1-8315-FE29F2AA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233" y="233082"/>
            <a:ext cx="4904986" cy="63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0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50796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E7EBD-E985-48A3-9B8A-3A74AEE181E3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BAD38-D336-4810-BBC9-7672A170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6" y="0"/>
            <a:ext cx="526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8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39-0F1B-4532-B004-E500F74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75F2-2D6C-4BC7-81F9-E30A0A1E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3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4430F-5AE7-4839-A0E5-A6EB63CEE2B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Overall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0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32AA-F8E0-4D80-8A60-9822CF83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– what is it – list out</a:t>
            </a:r>
          </a:p>
          <a:p>
            <a:r>
              <a:rPr lang="en-US" dirty="0"/>
              <a:t>Then</a:t>
            </a:r>
          </a:p>
          <a:p>
            <a:pPr lvl="1"/>
            <a:r>
              <a:rPr lang="en-US" dirty="0"/>
              <a:t>Note which variables used/removed/subset/data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8471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6BC9-5E4B-48F5-93C5-830DEC6404D1}"/>
              </a:ext>
            </a:extLst>
          </p:cNvPr>
          <p:cNvSpPr txBox="1"/>
          <p:nvPr/>
        </p:nvSpPr>
        <p:spPr>
          <a:xfrm>
            <a:off x="7554287" y="2555079"/>
            <a:ext cx="292775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ECF6-B3F1-403B-83F9-B92F63FD604B}"/>
              </a:ext>
            </a:extLst>
          </p:cNvPr>
          <p:cNvSpPr txBox="1"/>
          <p:nvPr/>
        </p:nvSpPr>
        <p:spPr>
          <a:xfrm>
            <a:off x="7852095" y="202174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9D9D-30C8-44E6-BDC1-1ADBC6DC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955" y="1557173"/>
            <a:ext cx="5057383" cy="4935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2724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510018" y="1946246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4669871" y="194646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296712" y="1963241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Statistic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DA209-4AFD-4E3C-BB69-C7BB5B9CC816}"/>
              </a:ext>
            </a:extLst>
          </p:cNvPr>
          <p:cNvSpPr txBox="1"/>
          <p:nvPr/>
        </p:nvSpPr>
        <p:spPr>
          <a:xfrm>
            <a:off x="2839673" y="5553728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clusters and why----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5977156" y="5422463"/>
            <a:ext cx="5171813" cy="631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0780C-D742-4D44-AE5C-83473E1B6DDA}"/>
              </a:ext>
            </a:extLst>
          </p:cNvPr>
          <p:cNvSpPr txBox="1"/>
          <p:nvPr/>
        </p:nvSpPr>
        <p:spPr>
          <a:xfrm>
            <a:off x="3144472" y="1589533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Tagish line – describe different methods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F6B53-522C-4782-9E14-B9E5C7CB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8" y="2727987"/>
            <a:ext cx="4496826" cy="2677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41669C-9908-4E36-9B4A-B7CEF792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69" y="3183273"/>
            <a:ext cx="4741113" cy="2844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68417-4673-40F3-B234-1F39F677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1" y="3080854"/>
            <a:ext cx="3453468" cy="20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4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C0F0E-5E1A-40FA-BB16-7532B4B7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5" y="1338728"/>
            <a:ext cx="3648666" cy="2183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F7696-A0CB-4121-B336-AB69A3A0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162050"/>
            <a:ext cx="664845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98CBA-0725-40D7-B2D6-450F45A31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4" y="2609850"/>
            <a:ext cx="6696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CF7EDC-7007-401E-9EC1-3B79AE78E0E2}"/>
              </a:ext>
            </a:extLst>
          </p:cNvPr>
          <p:cNvSpPr txBox="1"/>
          <p:nvPr/>
        </p:nvSpPr>
        <p:spPr>
          <a:xfrm>
            <a:off x="596660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A839-FF88-42EF-8839-25F5AA92AEF2}"/>
              </a:ext>
            </a:extLst>
          </p:cNvPr>
          <p:cNvSpPr txBox="1"/>
          <p:nvPr/>
        </p:nvSpPr>
        <p:spPr>
          <a:xfrm>
            <a:off x="1986693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E0724-4F24-4BB8-9B56-8AFCC0349803}"/>
              </a:ext>
            </a:extLst>
          </p:cNvPr>
          <p:cNvSpPr txBox="1"/>
          <p:nvPr/>
        </p:nvSpPr>
        <p:spPr>
          <a:xfrm>
            <a:off x="3376719" y="244954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F703FF-B2A6-403E-B6B3-E8C608E3A4AD}"/>
              </a:ext>
            </a:extLst>
          </p:cNvPr>
          <p:cNvSpPr txBox="1"/>
          <p:nvPr/>
        </p:nvSpPr>
        <p:spPr>
          <a:xfrm>
            <a:off x="4766740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902FDB-563B-4489-9EE3-223185B3AC9B}"/>
              </a:ext>
            </a:extLst>
          </p:cNvPr>
          <p:cNvSpPr txBox="1"/>
          <p:nvPr/>
        </p:nvSpPr>
        <p:spPr>
          <a:xfrm>
            <a:off x="6156761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E2175-C64C-4AF5-8763-DE3D88761914}"/>
              </a:ext>
            </a:extLst>
          </p:cNvPr>
          <p:cNvSpPr txBox="1"/>
          <p:nvPr/>
        </p:nvSpPr>
        <p:spPr>
          <a:xfrm>
            <a:off x="7546794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8A9E2-A97D-4195-9521-6A879EFD3715}"/>
              </a:ext>
            </a:extLst>
          </p:cNvPr>
          <p:cNvSpPr txBox="1"/>
          <p:nvPr/>
        </p:nvSpPr>
        <p:spPr>
          <a:xfrm>
            <a:off x="8936819" y="2436730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D680AE-DFCE-4924-AC1C-9911C12C57DF}"/>
              </a:ext>
            </a:extLst>
          </p:cNvPr>
          <p:cNvSpPr txBox="1"/>
          <p:nvPr/>
        </p:nvSpPr>
        <p:spPr>
          <a:xfrm>
            <a:off x="10326846" y="2433046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578A-0780-4D62-B966-9318AAFA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8BDFA-6881-48A7-B994-C46083B41EA9}"/>
              </a:ext>
            </a:extLst>
          </p:cNvPr>
          <p:cNvSpPr txBox="1"/>
          <p:nvPr/>
        </p:nvSpPr>
        <p:spPr>
          <a:xfrm>
            <a:off x="1986694" y="206011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A3F2E-66E8-4DD8-8E83-A40AE27BB824}"/>
              </a:ext>
            </a:extLst>
          </p:cNvPr>
          <p:cNvSpPr txBox="1"/>
          <p:nvPr/>
        </p:nvSpPr>
        <p:spPr>
          <a:xfrm>
            <a:off x="3376719" y="206748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D62F4-CDFB-4891-8106-4DFE31FDDAA9}"/>
              </a:ext>
            </a:extLst>
          </p:cNvPr>
          <p:cNvSpPr txBox="1"/>
          <p:nvPr/>
        </p:nvSpPr>
        <p:spPr>
          <a:xfrm>
            <a:off x="4766744" y="206932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07B71-5918-4122-86AA-94D847EAB741}"/>
              </a:ext>
            </a:extLst>
          </p:cNvPr>
          <p:cNvSpPr txBox="1"/>
          <p:nvPr/>
        </p:nvSpPr>
        <p:spPr>
          <a:xfrm>
            <a:off x="6156769" y="2071165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7F88D-FC6B-4F63-9D8F-EB9E78888D9C}"/>
              </a:ext>
            </a:extLst>
          </p:cNvPr>
          <p:cNvSpPr txBox="1"/>
          <p:nvPr/>
        </p:nvSpPr>
        <p:spPr>
          <a:xfrm>
            <a:off x="7546794" y="2061958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7E063-BC0D-4291-88F3-D76EF51ECAB4}"/>
              </a:ext>
            </a:extLst>
          </p:cNvPr>
          <p:cNvSpPr txBox="1"/>
          <p:nvPr/>
        </p:nvSpPr>
        <p:spPr>
          <a:xfrm>
            <a:off x="8936819" y="2065642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76C35-D942-4810-9ACA-299C7003E9EE}"/>
              </a:ext>
            </a:extLst>
          </p:cNvPr>
          <p:cNvSpPr txBox="1"/>
          <p:nvPr/>
        </p:nvSpPr>
        <p:spPr>
          <a:xfrm>
            <a:off x="10326847" y="2063800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2656B-B6D5-4F94-803A-91663ED8940F}"/>
              </a:ext>
            </a:extLst>
          </p:cNvPr>
          <p:cNvSpPr txBox="1"/>
          <p:nvPr/>
        </p:nvSpPr>
        <p:spPr>
          <a:xfrm>
            <a:off x="596669" y="205827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A806BC-A833-4D4A-B470-92667BEBD52B}"/>
              </a:ext>
            </a:extLst>
          </p:cNvPr>
          <p:cNvSpPr txBox="1"/>
          <p:nvPr/>
        </p:nvSpPr>
        <p:spPr>
          <a:xfrm>
            <a:off x="596670" y="2569259"/>
            <a:ext cx="1314971" cy="476726"/>
          </a:xfrm>
          <a:prstGeom prst="roundRect">
            <a:avLst/>
          </a:prstGeom>
          <a:solidFill>
            <a:srgbClr val="95BC1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AACC0-8E1B-4CF3-B75E-BBDED77B86E8}"/>
              </a:ext>
            </a:extLst>
          </p:cNvPr>
          <p:cNvSpPr txBox="1"/>
          <p:nvPr/>
        </p:nvSpPr>
        <p:spPr>
          <a:xfrm>
            <a:off x="596670" y="3137596"/>
            <a:ext cx="2704996" cy="475488"/>
          </a:xfrm>
          <a:prstGeom prst="roundRect">
            <a:avLst/>
          </a:prstGeom>
          <a:solidFill>
            <a:srgbClr val="34B2E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Mining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55BD-51F1-4297-A6FA-87A90025F55F}"/>
              </a:ext>
            </a:extLst>
          </p:cNvPr>
          <p:cNvSpPr txBox="1"/>
          <p:nvPr/>
        </p:nvSpPr>
        <p:spPr>
          <a:xfrm>
            <a:off x="1986695" y="3704695"/>
            <a:ext cx="1314971" cy="475488"/>
          </a:xfrm>
          <a:prstGeom prst="roundRect">
            <a:avLst/>
          </a:prstGeom>
          <a:solidFill>
            <a:srgbClr val="06538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A404C-FA9F-4B95-A152-23FB038A74C7}"/>
              </a:ext>
            </a:extLst>
          </p:cNvPr>
          <p:cNvSpPr txBox="1"/>
          <p:nvPr/>
        </p:nvSpPr>
        <p:spPr>
          <a:xfrm>
            <a:off x="1986695" y="4271794"/>
            <a:ext cx="1314971" cy="475488"/>
          </a:xfrm>
          <a:prstGeom prst="roundRect">
            <a:avLst/>
          </a:prstGeom>
          <a:solidFill>
            <a:srgbClr val="8B103D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93EB4-0A33-4F87-9CDB-08930466C969}"/>
              </a:ext>
            </a:extLst>
          </p:cNvPr>
          <p:cNvSpPr txBox="1"/>
          <p:nvPr/>
        </p:nvSpPr>
        <p:spPr>
          <a:xfrm>
            <a:off x="1986695" y="4838893"/>
            <a:ext cx="1314958" cy="475488"/>
          </a:xfrm>
          <a:prstGeom prst="roundRect">
            <a:avLst/>
          </a:prstGeom>
          <a:solidFill>
            <a:srgbClr val="E348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CE39F-2577-459B-A1EB-C41A21A1458E}"/>
              </a:ext>
            </a:extLst>
          </p:cNvPr>
          <p:cNvSpPr txBox="1"/>
          <p:nvPr/>
        </p:nvSpPr>
        <p:spPr>
          <a:xfrm>
            <a:off x="3376719" y="5405992"/>
            <a:ext cx="4095022" cy="476726"/>
          </a:xfrm>
          <a:prstGeom prst="roundRect">
            <a:avLst/>
          </a:prstGeom>
          <a:solidFill>
            <a:srgbClr val="FE912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Predictive Modeling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4BF047-CA35-4AFA-9650-AD4325156E57}"/>
              </a:ext>
            </a:extLst>
          </p:cNvPr>
          <p:cNvSpPr txBox="1"/>
          <p:nvPr/>
        </p:nvSpPr>
        <p:spPr>
          <a:xfrm>
            <a:off x="7546792" y="5974330"/>
            <a:ext cx="4095025" cy="475488"/>
          </a:xfrm>
          <a:prstGeom prst="roundRect">
            <a:avLst/>
          </a:prstGeom>
          <a:solidFill>
            <a:srgbClr val="FFCA5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E67E5-6F1C-45D7-9191-F4BD80D045DF}"/>
              </a:ext>
            </a:extLst>
          </p:cNvPr>
          <p:cNvSpPr txBox="1"/>
          <p:nvPr/>
        </p:nvSpPr>
        <p:spPr>
          <a:xfrm>
            <a:off x="1911631" y="1496445"/>
            <a:ext cx="84408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8-week project spanning from 06/28/20 – 08/23/20 followed the 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265988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CBA5-090B-4256-831F-AA81720A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432D-0D9C-4892-BEF3-F18139762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80310-70A6-4BDB-85E2-23FCAEAF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439270"/>
            <a:ext cx="4903196" cy="64187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578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1124126" y="2692866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71BDF-643F-4BC0-B9D4-6DAFDA0E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370" y="215153"/>
            <a:ext cx="4914339" cy="64276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39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1417101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F7202-C753-4672-98C3-117FDB8A3BDA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43D64-A2FA-496F-A6AC-32B39DE8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45" y="2483140"/>
            <a:ext cx="3161268" cy="41008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2141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39-0F1B-4532-B004-E500F74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75F2-2D6C-4BC7-81F9-E30A0A1E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6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2A2859-E505-4E50-AFE2-8FE758682493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8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9E6D-14FD-4B5B-8726-C950AFD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1391-E6FA-447C-88E1-4E11FDBF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  <a:p>
            <a:r>
              <a:rPr lang="en-US" dirty="0"/>
              <a:t>HCA</a:t>
            </a:r>
          </a:p>
          <a:p>
            <a:r>
              <a:rPr lang="en-US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54056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A7A-ABE6-4A36-BC21-01A062E9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Final Project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38DE-6177-4453-B3B3-B8D7D91A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50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B45345-5470-40D5-BE0B-5AEF8B21136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End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Questions?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12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39B3-C213-4A28-B12F-514FB270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6F8E-C139-40F2-9CA2-A9095D31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NBA pictures in deck found in ‘Images’ section on Google.com</a:t>
            </a:r>
          </a:p>
        </p:txBody>
      </p:sp>
    </p:spTree>
    <p:extLst>
      <p:ext uri="{BB962C8B-B14F-4D97-AF65-F5344CB8AC3E}">
        <p14:creationId xmlns:p14="http://schemas.microsoft.com/office/powerpoint/2010/main" val="224501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7F2F-307E-4BE4-9F4F-C0BAEE09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F5F43-676A-49DE-9CDC-5AE1AA49C891}"/>
              </a:ext>
            </a:extLst>
          </p:cNvPr>
          <p:cNvSpPr txBox="1"/>
          <p:nvPr/>
        </p:nvSpPr>
        <p:spPr>
          <a:xfrm>
            <a:off x="2049712" y="1439719"/>
            <a:ext cx="2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1BA4B-3684-4A85-86DB-1915CB0BC254}"/>
              </a:ext>
            </a:extLst>
          </p:cNvPr>
          <p:cNvSpPr txBox="1"/>
          <p:nvPr/>
        </p:nvSpPr>
        <p:spPr>
          <a:xfrm>
            <a:off x="2793534" y="4039536"/>
            <a:ext cx="2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Significance/Purpose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634C4-0BC4-4BE7-83C7-C53AB48D85B2}"/>
              </a:ext>
            </a:extLst>
          </p:cNvPr>
          <p:cNvSpPr txBox="1"/>
          <p:nvPr/>
        </p:nvSpPr>
        <p:spPr>
          <a:xfrm>
            <a:off x="6119070" y="1282586"/>
            <a:ext cx="351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unsupervised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4445E-C502-4A2A-AB49-A8D251AE8F9D}"/>
              </a:ext>
            </a:extLst>
          </p:cNvPr>
          <p:cNvSpPr txBox="1"/>
          <p:nvPr/>
        </p:nvSpPr>
        <p:spPr>
          <a:xfrm>
            <a:off x="6119070" y="3930443"/>
            <a:ext cx="423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Disadvantages of unsupervised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50F83-1048-4C66-BE58-9863FE856D87}"/>
              </a:ext>
            </a:extLst>
          </p:cNvPr>
          <p:cNvSpPr txBox="1"/>
          <p:nvPr/>
        </p:nvSpPr>
        <p:spPr>
          <a:xfrm>
            <a:off x="1839987" y="1971332"/>
            <a:ext cx="2642532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fff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21562-C76E-4E50-91CE-9E6807141ADB}"/>
              </a:ext>
            </a:extLst>
          </p:cNvPr>
          <p:cNvSpPr txBox="1"/>
          <p:nvPr/>
        </p:nvSpPr>
        <p:spPr>
          <a:xfrm>
            <a:off x="2103542" y="4554490"/>
            <a:ext cx="2642532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fff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38CED-336E-47CC-97A1-2E4A5439E9DD}"/>
              </a:ext>
            </a:extLst>
          </p:cNvPr>
          <p:cNvSpPr txBox="1"/>
          <p:nvPr/>
        </p:nvSpPr>
        <p:spPr>
          <a:xfrm>
            <a:off x="6320407" y="1881544"/>
            <a:ext cx="4523059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Kmeans</a:t>
            </a:r>
            <a:r>
              <a:rPr lang="en-US" dirty="0"/>
              <a:t> – what is it/why important</a:t>
            </a:r>
          </a:p>
          <a:p>
            <a:r>
              <a:rPr lang="en-US" dirty="0"/>
              <a:t>HCA – what is it/why important</a:t>
            </a:r>
          </a:p>
          <a:p>
            <a:r>
              <a:rPr lang="en-US" dirty="0"/>
              <a:t>PCA – what is it/why important</a:t>
            </a:r>
          </a:p>
          <a:p>
            <a:r>
              <a:rPr lang="en-US" dirty="0"/>
              <a:t>Others out there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EBBB8-563F-4F3A-8C82-851715BB32FB}"/>
              </a:ext>
            </a:extLst>
          </p:cNvPr>
          <p:cNvSpPr txBox="1"/>
          <p:nvPr/>
        </p:nvSpPr>
        <p:spPr>
          <a:xfrm>
            <a:off x="5939405" y="4506549"/>
            <a:ext cx="2642532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fff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B76772-1F27-4056-884E-F22C02FB151A}"/>
              </a:ext>
            </a:extLst>
          </p:cNvPr>
          <p:cNvCxnSpPr/>
          <p:nvPr/>
        </p:nvCxnSpPr>
        <p:spPr>
          <a:xfrm>
            <a:off x="5352176" y="1690688"/>
            <a:ext cx="0" cy="4479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C2D9B9-E84A-4555-A8FB-8414F6BBE2D9}"/>
              </a:ext>
            </a:extLst>
          </p:cNvPr>
          <p:cNvCxnSpPr>
            <a:cxnSpLocks/>
          </p:cNvCxnSpPr>
          <p:nvPr/>
        </p:nvCxnSpPr>
        <p:spPr>
          <a:xfrm flipH="1">
            <a:off x="1904303" y="3812654"/>
            <a:ext cx="9227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Social network">
            <a:extLst>
              <a:ext uri="{FF2B5EF4-FFF2-40B4-BE49-F238E27FC236}">
                <a16:creationId xmlns:a16="http://schemas.microsoft.com/office/drawing/2014/main" id="{332D4F8B-E64A-48FB-8184-B49A5BF2C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631" y="1363573"/>
            <a:ext cx="914400" cy="914400"/>
          </a:xfrm>
          <a:prstGeom prst="rect">
            <a:avLst/>
          </a:prstGeom>
        </p:spPr>
      </p:pic>
      <p:pic>
        <p:nvPicPr>
          <p:cNvPr id="25" name="Graphic 24" descr="Books">
            <a:extLst>
              <a:ext uri="{FF2B5EF4-FFF2-40B4-BE49-F238E27FC236}">
                <a16:creationId xmlns:a16="http://schemas.microsoft.com/office/drawing/2014/main" id="{6911E874-CB12-4741-9E71-172A1B88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3243" y="1292382"/>
            <a:ext cx="914400" cy="914400"/>
          </a:xfrm>
          <a:prstGeom prst="rect">
            <a:avLst/>
          </a:prstGeom>
        </p:spPr>
      </p:pic>
      <p:pic>
        <p:nvPicPr>
          <p:cNvPr id="27" name="Graphic 26" descr="Lightbulb">
            <a:extLst>
              <a:ext uri="{FF2B5EF4-FFF2-40B4-BE49-F238E27FC236}">
                <a16:creationId xmlns:a16="http://schemas.microsoft.com/office/drawing/2014/main" id="{1C20A1C5-BBA8-41B7-A296-38696C93F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6342" y="3904620"/>
            <a:ext cx="914400" cy="914400"/>
          </a:xfrm>
          <a:prstGeom prst="rect">
            <a:avLst/>
          </a:prstGeom>
        </p:spPr>
      </p:pic>
      <p:pic>
        <p:nvPicPr>
          <p:cNvPr id="31" name="Graphic 30" descr="Stopwatch">
            <a:extLst>
              <a:ext uri="{FF2B5EF4-FFF2-40B4-BE49-F238E27FC236}">
                <a16:creationId xmlns:a16="http://schemas.microsoft.com/office/drawing/2014/main" id="{30DE0896-32D5-4A44-BAFC-C9A9B7CA7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6068" y="3842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8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DFF56F-6AF9-4D6E-8D9E-025AE377C13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Appendix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70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5C7B-CD20-4791-9994-D3C89A7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with cluster data output - offense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4AB5-FF78-41B2-81A9-201BD82D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as heatmap table</a:t>
            </a:r>
          </a:p>
        </p:txBody>
      </p:sp>
    </p:spTree>
    <p:extLst>
      <p:ext uri="{BB962C8B-B14F-4D97-AF65-F5344CB8AC3E}">
        <p14:creationId xmlns:p14="http://schemas.microsoft.com/office/powerpoint/2010/main" val="1916003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5C7B-CD20-4791-9994-D3C89A7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with cluster data output - 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4AB5-FF78-41B2-81A9-201BD82D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as heatmap table</a:t>
            </a:r>
          </a:p>
        </p:txBody>
      </p:sp>
    </p:spTree>
    <p:extLst>
      <p:ext uri="{BB962C8B-B14F-4D97-AF65-F5344CB8AC3E}">
        <p14:creationId xmlns:p14="http://schemas.microsoft.com/office/powerpoint/2010/main" val="260208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5C7B-CD20-4791-9994-D3C89A7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with cluster data output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4AB5-FF78-41B2-81A9-201BD82D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as heatmap table</a:t>
            </a:r>
          </a:p>
        </p:txBody>
      </p:sp>
    </p:spTree>
    <p:extLst>
      <p:ext uri="{BB962C8B-B14F-4D97-AF65-F5344CB8AC3E}">
        <p14:creationId xmlns:p14="http://schemas.microsoft.com/office/powerpoint/2010/main" val="117674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4B40-1259-4298-A48F-25FBAA8F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slides below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77D6-64EA-49FF-B5AD-4348CA70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51B2-7E63-410F-AA1F-52170DF1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46253-659F-4BA0-91C3-3FD2AE4C66E3}"/>
              </a:ext>
            </a:extLst>
          </p:cNvPr>
          <p:cNvSpPr/>
          <p:nvPr/>
        </p:nvSpPr>
        <p:spPr>
          <a:xfrm>
            <a:off x="2516698" y="2046914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3A8D9-011E-4FFA-9460-034F704305C1}"/>
              </a:ext>
            </a:extLst>
          </p:cNvPr>
          <p:cNvSpPr txBox="1"/>
          <p:nvPr/>
        </p:nvSpPr>
        <p:spPr>
          <a:xfrm>
            <a:off x="3120704" y="2067778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C796-C190-4553-B518-CA17C74FA43A}"/>
              </a:ext>
            </a:extLst>
          </p:cNvPr>
          <p:cNvSpPr/>
          <p:nvPr/>
        </p:nvSpPr>
        <p:spPr>
          <a:xfrm>
            <a:off x="2516698" y="2819091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D0E38-3F35-4D15-B2B9-654A03351342}"/>
              </a:ext>
            </a:extLst>
          </p:cNvPr>
          <p:cNvSpPr txBox="1"/>
          <p:nvPr/>
        </p:nvSpPr>
        <p:spPr>
          <a:xfrm>
            <a:off x="3120704" y="2883300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Offensive Scoring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83DD3-2891-44FC-A8CC-9129D9BAFD53}"/>
              </a:ext>
            </a:extLst>
          </p:cNvPr>
          <p:cNvSpPr/>
          <p:nvPr/>
        </p:nvSpPr>
        <p:spPr>
          <a:xfrm>
            <a:off x="2516698" y="3575023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F79FE-86DE-4EED-ACE9-51275788B827}"/>
              </a:ext>
            </a:extLst>
          </p:cNvPr>
          <p:cNvSpPr txBox="1"/>
          <p:nvPr/>
        </p:nvSpPr>
        <p:spPr>
          <a:xfrm>
            <a:off x="3120703" y="3614627"/>
            <a:ext cx="245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Defense Performance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75F5D-56C9-4097-A2B3-990DE4AB59BA}"/>
              </a:ext>
            </a:extLst>
          </p:cNvPr>
          <p:cNvSpPr/>
          <p:nvPr/>
        </p:nvSpPr>
        <p:spPr>
          <a:xfrm>
            <a:off x="2516698" y="4329225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A14F2-2061-4A82-B2FF-15F48A58F7F3}"/>
              </a:ext>
            </a:extLst>
          </p:cNvPr>
          <p:cNvSpPr txBox="1"/>
          <p:nvPr/>
        </p:nvSpPr>
        <p:spPr>
          <a:xfrm>
            <a:off x="3120703" y="4394185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Stats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8CD0D-B029-4B01-BD6E-9C06F74B7703}"/>
              </a:ext>
            </a:extLst>
          </p:cNvPr>
          <p:cNvSpPr/>
          <p:nvPr/>
        </p:nvSpPr>
        <p:spPr>
          <a:xfrm>
            <a:off x="2516698" y="5083427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F0FF6-0165-4906-9E43-FA13D0C88A6E}"/>
              </a:ext>
            </a:extLst>
          </p:cNvPr>
          <p:cNvSpPr txBox="1"/>
          <p:nvPr/>
        </p:nvSpPr>
        <p:spPr>
          <a:xfrm>
            <a:off x="3120704" y="5148387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5352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2FD5B-C67C-40D8-BE23-C84C82098C82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62950-E34B-448A-988E-287D1FA7560A}"/>
              </a:ext>
            </a:extLst>
          </p:cNvPr>
          <p:cNvSpPr txBox="1"/>
          <p:nvPr/>
        </p:nvSpPr>
        <p:spPr>
          <a:xfrm>
            <a:off x="1987491" y="2967335"/>
            <a:ext cx="8683305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Necessary?</a:t>
            </a:r>
          </a:p>
        </p:txBody>
      </p:sp>
    </p:spTree>
    <p:extLst>
      <p:ext uri="{BB962C8B-B14F-4D97-AF65-F5344CB8AC3E}">
        <p14:creationId xmlns:p14="http://schemas.microsoft.com/office/powerpoint/2010/main" val="77380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079C22-8018-4CB6-9E22-B8F87D54875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Offensive Scoring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BBFE-034E-4B24-8C06-7D1B03023B50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https://www.basketball-reference.com/leagues/NBA_2020_shooting.html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2AA57-61EE-4B34-AAAE-421353AFC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37" y="1853122"/>
            <a:ext cx="3621705" cy="47894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Player</a:t>
            </a:r>
            <a:r>
              <a:rPr lang="en-US" sz="1400" dirty="0">
                <a:solidFill>
                  <a:srgbClr val="C00000"/>
                </a:solidFill>
              </a:rPr>
              <a:t> = Player Name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Tm</a:t>
            </a:r>
            <a:r>
              <a:rPr lang="en-US" sz="1400" dirty="0">
                <a:solidFill>
                  <a:srgbClr val="C00000"/>
                </a:solidFill>
              </a:rPr>
              <a:t> = Team Player Plays For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Age</a:t>
            </a:r>
            <a:r>
              <a:rPr lang="en-US" sz="1400" dirty="0">
                <a:solidFill>
                  <a:srgbClr val="C00000"/>
                </a:solidFill>
              </a:rPr>
              <a:t> = Age of Player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G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MP</a:t>
            </a:r>
            <a:r>
              <a:rPr lang="en-US" sz="1400" dirty="0">
                <a:solidFill>
                  <a:srgbClr val="C00000"/>
                </a:solidFill>
              </a:rPr>
              <a:t> = Total Minutes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Field Goal Percentage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Dist.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Average distance (feet) of Field Goal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X0.3P_X.of.FGA.by.Distance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0-3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X3.10P_X.of.FGA.by.Distance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3-10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X10.16P_X.of.FGA.by.Distance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10-16 Feet</a:t>
            </a: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1859B28-FE2D-41AB-8455-E3DE61800517}"/>
              </a:ext>
            </a:extLst>
          </p:cNvPr>
          <p:cNvSpPr txBox="1">
            <a:spLocks/>
          </p:cNvSpPr>
          <p:nvPr/>
        </p:nvSpPr>
        <p:spPr>
          <a:xfrm>
            <a:off x="3763820" y="1853122"/>
            <a:ext cx="4373073" cy="457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X16.3P_X.of.FGA.by.Distance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16-30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Attempted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X0.3_FG.by.Distance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0-3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X3.10_FG.by.Distance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3-10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X10.16_FG.by.Distance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10-16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X16.3P_FG.by.Distance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16-30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X2P_of.FG.Ast’d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Made With Assist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C221EB0-7BBA-4834-8388-88DAF96CD5C2}"/>
              </a:ext>
            </a:extLst>
          </p:cNvPr>
          <p:cNvSpPr txBox="1">
            <a:spLocks/>
          </p:cNvSpPr>
          <p:nvPr/>
        </p:nvSpPr>
        <p:spPr>
          <a:xfrm>
            <a:off x="8151879" y="1824624"/>
            <a:ext cx="3779067" cy="1992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X3P_of.FG.Ast’d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Made With Assist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X.FGA_Dunks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Dunks Attempted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X_Dunks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Number of Dunks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X.3PA_Corner.3s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Corner 3’s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X3P._Corner.3s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Corner 3’s Made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376D0-FE0F-4554-AF5C-414DDB78C5FF}"/>
              </a:ext>
            </a:extLst>
          </p:cNvPr>
          <p:cNvSpPr txBox="1"/>
          <p:nvPr/>
        </p:nvSpPr>
        <p:spPr>
          <a:xfrm>
            <a:off x="1942328" y="1431813"/>
            <a:ext cx="388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Used for 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25371-8DF3-4E30-B674-6671DC5E767B}"/>
              </a:ext>
            </a:extLst>
          </p:cNvPr>
          <p:cNvSpPr txBox="1"/>
          <p:nvPr/>
        </p:nvSpPr>
        <p:spPr>
          <a:xfrm>
            <a:off x="8089209" y="4353092"/>
            <a:ext cx="4040121" cy="2215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65381"/>
                </a:solidFill>
              </a:rPr>
              <a:t>Data Cleaning </a:t>
            </a:r>
            <a:endParaRPr lang="en-US" sz="1400" dirty="0">
              <a:solidFill>
                <a:srgbClr val="06538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Data set contained 467 NA values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sz="1200" dirty="0"/>
              <a:t>Converted to values of ‘0’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Data narrowed down to top 100 players by minutes played (G/MP &gt; 29.35 minutes per game) for cluster analysis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All data values normalized for cluster accuracy </a:t>
            </a:r>
          </a:p>
          <a:p>
            <a:r>
              <a:rPr lang="en-US" sz="1400" b="1" dirty="0">
                <a:solidFill>
                  <a:srgbClr val="E34856"/>
                </a:solidFill>
              </a:rPr>
              <a:t>Feature Engineering </a:t>
            </a:r>
            <a:endParaRPr lang="en-US" sz="1400" dirty="0">
              <a:solidFill>
                <a:srgbClr val="E34856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Minutes Per Game (G/MP) used for sub-setting then removed</a:t>
            </a:r>
            <a:endParaRPr lang="en-US" sz="1200" dirty="0">
              <a:solidFill>
                <a:srgbClr val="FE912A"/>
              </a:solidFill>
            </a:endParaRPr>
          </a:p>
          <a:p>
            <a:r>
              <a:rPr lang="en-US" sz="1400" b="1" dirty="0">
                <a:solidFill>
                  <a:srgbClr val="FE912A"/>
                </a:solidFill>
              </a:rPr>
              <a:t>Final Data Set Dimensions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100 rows x 21 columns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3BEED-0C7C-45B3-BD00-D48CAA458A48}"/>
              </a:ext>
            </a:extLst>
          </p:cNvPr>
          <p:cNvSpPr txBox="1"/>
          <p:nvPr/>
        </p:nvSpPr>
        <p:spPr>
          <a:xfrm>
            <a:off x="8805755" y="3918171"/>
            <a:ext cx="2607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B5D49-55C4-4907-AA1F-20A0FF74A82F}"/>
              </a:ext>
            </a:extLst>
          </p:cNvPr>
          <p:cNvSpPr txBox="1"/>
          <p:nvPr/>
        </p:nvSpPr>
        <p:spPr>
          <a:xfrm>
            <a:off x="5933579" y="1407362"/>
            <a:ext cx="353759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 Set Dimensions: </a:t>
            </a:r>
            <a:r>
              <a:rPr lang="en-US" sz="1400" dirty="0"/>
              <a:t>514 rows x 27 columns</a:t>
            </a:r>
          </a:p>
        </p:txBody>
      </p:sp>
    </p:spTree>
    <p:extLst>
      <p:ext uri="{BB962C8B-B14F-4D97-AF65-F5344CB8AC3E}">
        <p14:creationId xmlns:p14="http://schemas.microsoft.com/office/powerpoint/2010/main" val="753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E13FD-75C6-4F9F-BE8F-EF1E8E03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53" y="1555297"/>
            <a:ext cx="4745305" cy="493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6BC9-5E4B-48F5-93C5-830DEC6404D1}"/>
              </a:ext>
            </a:extLst>
          </p:cNvPr>
          <p:cNvSpPr txBox="1"/>
          <p:nvPr/>
        </p:nvSpPr>
        <p:spPr>
          <a:xfrm>
            <a:off x="7554287" y="2555079"/>
            <a:ext cx="292775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ECF6-B3F1-403B-83F9-B92F63FD604B}"/>
              </a:ext>
            </a:extLst>
          </p:cNvPr>
          <p:cNvSpPr txBox="1"/>
          <p:nvPr/>
        </p:nvSpPr>
        <p:spPr>
          <a:xfrm>
            <a:off x="7852095" y="202174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173561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694576" y="2227043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4669871" y="222704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316285" y="222704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Statistic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DA209-4AFD-4E3C-BB69-C7BB5B9CC816}"/>
              </a:ext>
            </a:extLst>
          </p:cNvPr>
          <p:cNvSpPr txBox="1"/>
          <p:nvPr/>
        </p:nvSpPr>
        <p:spPr>
          <a:xfrm>
            <a:off x="2938944" y="6116545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clusters and why----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3144472" y="1589533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Tagish line – describe different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4BDFD-814A-43F0-B624-BE28361B9D0F}"/>
              </a:ext>
            </a:extLst>
          </p:cNvPr>
          <p:cNvSpPr txBox="1"/>
          <p:nvPr/>
        </p:nvSpPr>
        <p:spPr>
          <a:xfrm>
            <a:off x="838200" y="2652430"/>
            <a:ext cx="29277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 method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D5788-FEC3-4D5A-BE83-FAE4BDBE4F07}"/>
              </a:ext>
            </a:extLst>
          </p:cNvPr>
          <p:cNvSpPr txBox="1"/>
          <p:nvPr/>
        </p:nvSpPr>
        <p:spPr>
          <a:xfrm>
            <a:off x="4365072" y="2591930"/>
            <a:ext cx="29277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 method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187AA-5401-48DC-B67D-70C3A8554873}"/>
              </a:ext>
            </a:extLst>
          </p:cNvPr>
          <p:cNvSpPr txBox="1"/>
          <p:nvPr/>
        </p:nvSpPr>
        <p:spPr>
          <a:xfrm>
            <a:off x="7826928" y="2545010"/>
            <a:ext cx="29277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 method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613913-F9D9-4AFD-A0AB-E29C3FA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164474"/>
            <a:ext cx="5410200" cy="3264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903AEF-5C35-47FD-924A-376C4604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25" y="3668727"/>
            <a:ext cx="4796838" cy="2879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4723D0-BAA8-4ED5-AB36-E2C2E6167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4609710" cy="26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8A36-66C1-4B64-8FA6-9063F3E5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238375"/>
            <a:ext cx="4898659" cy="29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CD1B5-76D0-4FA0-82D8-45462D46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466850"/>
            <a:ext cx="661035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9FB45-878B-499B-9DF3-4858EE525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2792413"/>
            <a:ext cx="66770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1267</Words>
  <Application>Microsoft Office PowerPoint</Application>
  <PresentationFormat>Widescreen</PresentationFormat>
  <Paragraphs>274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NBA Player Clustering 2019-2020 NBA Season Tony Ramsett Data Practicum 2 Regis University</vt:lpstr>
      <vt:lpstr>Project Description</vt:lpstr>
      <vt:lpstr>Project Timeline</vt:lpstr>
      <vt:lpstr>Unsupervised Learning</vt:lpstr>
      <vt:lpstr>PowerPoint Presentation</vt:lpstr>
      <vt:lpstr>Data Set Description</vt:lpstr>
      <vt:lpstr>Corrplot</vt:lpstr>
      <vt:lpstr>Cluster Optimization</vt:lpstr>
      <vt:lpstr>PCA</vt:lpstr>
      <vt:lpstr>PCA</vt:lpstr>
      <vt:lpstr>PowerPoint Presentation</vt:lpstr>
      <vt:lpstr>Cluster Outcomes</vt:lpstr>
      <vt:lpstr>PowerPoint Presentation</vt:lpstr>
      <vt:lpstr>Conclusions</vt:lpstr>
      <vt:lpstr>PowerPoint Presentation</vt:lpstr>
      <vt:lpstr>Data Set Description</vt:lpstr>
      <vt:lpstr>Correlation Plot</vt:lpstr>
      <vt:lpstr>Cluster Optimization</vt:lpstr>
      <vt:lpstr>PCA</vt:lpstr>
      <vt:lpstr>PCA</vt:lpstr>
      <vt:lpstr>PowerPoint Presentation</vt:lpstr>
      <vt:lpstr>Cluster Outcomes</vt:lpstr>
      <vt:lpstr>PowerPoint Presentation</vt:lpstr>
      <vt:lpstr>Conclusions</vt:lpstr>
      <vt:lpstr>PowerPoint Presentation</vt:lpstr>
      <vt:lpstr>Data Set Description</vt:lpstr>
      <vt:lpstr>Corrplot</vt:lpstr>
      <vt:lpstr>Cluster Optimization</vt:lpstr>
      <vt:lpstr>PCA</vt:lpstr>
      <vt:lpstr>PCA</vt:lpstr>
      <vt:lpstr>PowerPoint Presentation</vt:lpstr>
      <vt:lpstr>Cluster Outcomes</vt:lpstr>
      <vt:lpstr>PowerPoint Presentation</vt:lpstr>
      <vt:lpstr>Conclusions</vt:lpstr>
      <vt:lpstr>PowerPoint Presentation</vt:lpstr>
      <vt:lpstr>Pros/Cons</vt:lpstr>
      <vt:lpstr>Final Project Conclusions</vt:lpstr>
      <vt:lpstr>PowerPoint Presentation</vt:lpstr>
      <vt:lpstr>References</vt:lpstr>
      <vt:lpstr>PowerPoint Presentation</vt:lpstr>
      <vt:lpstr>Tables with cluster data output - offense</vt:lpstr>
      <vt:lpstr>Tables with cluster data output - defense</vt:lpstr>
      <vt:lpstr>Tables with cluster data output - overall</vt:lpstr>
      <vt:lpstr>Delete slides below</vt:lpstr>
      <vt:lpstr>Agenda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Player Clustering 2019-2020 NBA Season Tony Ramsett Data Practicum 2 Regis University</dc:title>
  <dc:creator>Tony Ram</dc:creator>
  <cp:lastModifiedBy>Tony Ram</cp:lastModifiedBy>
  <cp:revision>98</cp:revision>
  <dcterms:created xsi:type="dcterms:W3CDTF">2020-07-10T01:11:02Z</dcterms:created>
  <dcterms:modified xsi:type="dcterms:W3CDTF">2020-07-28T04:04:48Z</dcterms:modified>
</cp:coreProperties>
</file>